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59" r:id="rId2"/>
    <p:sldId id="460" r:id="rId3"/>
    <p:sldId id="463" r:id="rId4"/>
    <p:sldId id="461" r:id="rId5"/>
    <p:sldId id="464" r:id="rId6"/>
    <p:sldId id="465" r:id="rId7"/>
    <p:sldId id="466" r:id="rId8"/>
    <p:sldId id="383" r:id="rId9"/>
    <p:sldId id="387" r:id="rId10"/>
    <p:sldId id="389" r:id="rId11"/>
    <p:sldId id="402" r:id="rId12"/>
    <p:sldId id="408" r:id="rId13"/>
    <p:sldId id="406" r:id="rId14"/>
    <p:sldId id="407" r:id="rId15"/>
    <p:sldId id="405" r:id="rId16"/>
    <p:sldId id="467" r:id="rId17"/>
    <p:sldId id="470" r:id="rId18"/>
    <p:sldId id="469" r:id="rId19"/>
    <p:sldId id="472" r:id="rId20"/>
    <p:sldId id="473" r:id="rId21"/>
    <p:sldId id="468" r:id="rId22"/>
    <p:sldId id="471" r:id="rId23"/>
    <p:sldId id="474" r:id="rId24"/>
    <p:sldId id="475" r:id="rId25"/>
    <p:sldId id="476" r:id="rId26"/>
    <p:sldId id="477" r:id="rId27"/>
    <p:sldId id="410" r:id="rId28"/>
    <p:sldId id="411" r:id="rId29"/>
    <p:sldId id="414" r:id="rId30"/>
    <p:sldId id="412" r:id="rId31"/>
    <p:sldId id="413" r:id="rId32"/>
    <p:sldId id="415" r:id="rId33"/>
    <p:sldId id="417" r:id="rId34"/>
    <p:sldId id="416" r:id="rId35"/>
    <p:sldId id="478" r:id="rId36"/>
    <p:sldId id="479" r:id="rId37"/>
    <p:sldId id="462" r:id="rId38"/>
    <p:sldId id="481" r:id="rId39"/>
    <p:sldId id="483" r:id="rId40"/>
    <p:sldId id="482" r:id="rId41"/>
    <p:sldId id="484" r:id="rId42"/>
    <p:sldId id="485" r:id="rId43"/>
    <p:sldId id="423" r:id="rId44"/>
    <p:sldId id="426" r:id="rId45"/>
    <p:sldId id="432" r:id="rId46"/>
    <p:sldId id="34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00"/>
    <a:srgbClr val="003E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54" autoAdjust="0"/>
  </p:normalViewPr>
  <p:slideViewPr>
    <p:cSldViewPr>
      <p:cViewPr varScale="1">
        <p:scale>
          <a:sx n="103" d="100"/>
          <a:sy n="103" d="100"/>
        </p:scale>
        <p:origin x="-186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291D2-0DC6-43A4-B4E0-006D3E96160E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C85B6-C250-48AB-972F-555C215C8B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1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Unless civilizations like ours tend to go extinct before achieving this</a:t>
            </a:r>
            <a:r>
              <a:rPr lang="en-US" baseline="0" smtClean="0"/>
              <a:t> kind of technology…</a:t>
            </a:r>
          </a:p>
          <a:p>
            <a:endParaRPr lang="en-US" baseline="0" smtClean="0"/>
          </a:p>
          <a:p>
            <a:r>
              <a:rPr lang="en-US" baseline="0" smtClean="0"/>
              <a:t>Or decide not to use the technology to create Sims..</a:t>
            </a:r>
            <a:endParaRPr lang="en-SG" smtClean="0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C85B6-C250-48AB-972F-555C215C8B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8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See, e.g., Bostrom.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C85B6-C250-48AB-972F-555C215C8B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Unless civilizations like ours tend to go extinct before achieving this</a:t>
            </a:r>
            <a:r>
              <a:rPr lang="en-US" baseline="0" smtClean="0"/>
              <a:t> kind of technology…</a:t>
            </a:r>
          </a:p>
          <a:p>
            <a:endParaRPr lang="en-US" baseline="0" smtClean="0"/>
          </a:p>
          <a:p>
            <a:r>
              <a:rPr lang="en-US" baseline="0" smtClean="0"/>
              <a:t>Or decide not to use the technology to create Sims..</a:t>
            </a:r>
            <a:endParaRPr lang="en-SG" smtClean="0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C85B6-C250-48AB-972F-555C215C8B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Unless civilizations like ours tend to go extinct before achieving this</a:t>
            </a:r>
            <a:r>
              <a:rPr lang="en-US" baseline="0" smtClean="0"/>
              <a:t> kind of technology…</a:t>
            </a:r>
          </a:p>
          <a:p>
            <a:endParaRPr lang="en-US" baseline="0" smtClean="0"/>
          </a:p>
          <a:p>
            <a:r>
              <a:rPr lang="en-US" baseline="0" smtClean="0"/>
              <a:t>Or decide not to use the technology to create Sims..</a:t>
            </a:r>
            <a:endParaRPr lang="en-SG" smtClean="0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C85B6-C250-48AB-972F-555C215C8B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Unless civilizations like ours tend to go extinct before achieving this</a:t>
            </a:r>
            <a:r>
              <a:rPr lang="en-US" baseline="0" smtClean="0"/>
              <a:t> kind of technology…</a:t>
            </a:r>
          </a:p>
          <a:p>
            <a:endParaRPr lang="en-US" baseline="0" smtClean="0"/>
          </a:p>
          <a:p>
            <a:r>
              <a:rPr lang="en-US" baseline="0" smtClean="0"/>
              <a:t>Or decide not to use the technology to create Sims..</a:t>
            </a:r>
            <a:endParaRPr lang="en-SG" smtClean="0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C85B6-C250-48AB-972F-555C215C8B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3843E-07ED-49B0-B90A-78904ED90B90}" type="datetimeFigureOut">
              <a:rPr lang="en-US" smtClean="0"/>
              <a:pPr/>
              <a:t>10/30/2014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9431-DB66-4E96-826C-6F670B1307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PH1102E/GEK1067</a:t>
            </a:r>
          </a:p>
          <a:p>
            <a:r>
              <a:rPr lang="en-US" dirty="0" smtClean="0"/>
              <a:t>Week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9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794610" cy="3081223"/>
          </a:xfrm>
        </p:spPr>
      </p:pic>
      <p:pic>
        <p:nvPicPr>
          <p:cNvPr id="8" name="Content Placeholder 5" descr="brain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20601"/>
          <a:stretch>
            <a:fillRect/>
          </a:stretch>
        </p:blipFill>
        <p:spPr>
          <a:xfrm>
            <a:off x="5167433" y="1905000"/>
            <a:ext cx="2842577" cy="3733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2209800"/>
            <a:ext cx="3810000" cy="30937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2209800"/>
            <a:ext cx="3810000" cy="3093720"/>
          </a:xfrm>
        </p:spPr>
      </p:pic>
      <p:pic>
        <p:nvPicPr>
          <p:cNvPr id="52" name="Picture 51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590800"/>
            <a:ext cx="314325" cy="2697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2209800"/>
            <a:ext cx="3810000" cy="3093720"/>
          </a:xfrm>
        </p:spPr>
      </p:pic>
      <p:pic>
        <p:nvPicPr>
          <p:cNvPr id="50" name="Picture 49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3505200"/>
            <a:ext cx="314325" cy="269748"/>
          </a:xfrm>
          <a:prstGeom prst="rect">
            <a:avLst/>
          </a:prstGeom>
        </p:spPr>
      </p:pic>
      <p:pic>
        <p:nvPicPr>
          <p:cNvPr id="52" name="Picture 51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590800"/>
            <a:ext cx="314325" cy="2697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2209800"/>
            <a:ext cx="3810000" cy="3093720"/>
          </a:xfrm>
        </p:spPr>
      </p:pic>
      <p:pic>
        <p:nvPicPr>
          <p:cNvPr id="50" name="Picture 49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3505200"/>
            <a:ext cx="314325" cy="269748"/>
          </a:xfrm>
          <a:prstGeom prst="rect">
            <a:avLst/>
          </a:prstGeom>
        </p:spPr>
      </p:pic>
      <p:pic>
        <p:nvPicPr>
          <p:cNvPr id="52" name="Picture 51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590800"/>
            <a:ext cx="314325" cy="269748"/>
          </a:xfrm>
          <a:prstGeom prst="rect">
            <a:avLst/>
          </a:prstGeom>
        </p:spPr>
      </p:pic>
      <p:pic>
        <p:nvPicPr>
          <p:cNvPr id="53" name="Picture 52" descr="futk6900-ic-chip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3429000"/>
            <a:ext cx="314325" cy="2697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2895600"/>
            <a:ext cx="314325" cy="269748"/>
          </a:xfrm>
          <a:prstGeom prst="rect">
            <a:avLst/>
          </a:prstGeom>
        </p:spPr>
      </p:pic>
      <p:pic>
        <p:nvPicPr>
          <p:cNvPr id="7" name="Picture 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3886200"/>
            <a:ext cx="314325" cy="269748"/>
          </a:xfrm>
          <a:prstGeom prst="rect">
            <a:avLst/>
          </a:prstGeom>
        </p:spPr>
      </p:pic>
      <p:pic>
        <p:nvPicPr>
          <p:cNvPr id="8" name="Picture 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3581400"/>
            <a:ext cx="314325" cy="269748"/>
          </a:xfrm>
          <a:prstGeom prst="rect">
            <a:avLst/>
          </a:prstGeom>
        </p:spPr>
      </p:pic>
      <p:pic>
        <p:nvPicPr>
          <p:cNvPr id="10" name="Picture 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3048000"/>
            <a:ext cx="314325" cy="269748"/>
          </a:xfrm>
          <a:prstGeom prst="rect">
            <a:avLst/>
          </a:prstGeom>
        </p:spPr>
      </p:pic>
      <p:pic>
        <p:nvPicPr>
          <p:cNvPr id="11" name="Picture 1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590800"/>
            <a:ext cx="314325" cy="269748"/>
          </a:xfrm>
          <a:prstGeom prst="rect">
            <a:avLst/>
          </a:prstGeom>
        </p:spPr>
      </p:pic>
      <p:pic>
        <p:nvPicPr>
          <p:cNvPr id="12" name="Picture 1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4419600"/>
            <a:ext cx="314325" cy="269748"/>
          </a:xfrm>
          <a:prstGeom prst="rect">
            <a:avLst/>
          </a:prstGeom>
        </p:spPr>
      </p:pic>
      <p:pic>
        <p:nvPicPr>
          <p:cNvPr id="13" name="Picture 1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2438400"/>
            <a:ext cx="314325" cy="269748"/>
          </a:xfrm>
          <a:prstGeom prst="rect">
            <a:avLst/>
          </a:prstGeom>
        </p:spPr>
      </p:pic>
      <p:pic>
        <p:nvPicPr>
          <p:cNvPr id="14" name="Picture 1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2895600"/>
            <a:ext cx="314325" cy="269748"/>
          </a:xfrm>
          <a:prstGeom prst="rect">
            <a:avLst/>
          </a:prstGeom>
        </p:spPr>
      </p:pic>
      <p:pic>
        <p:nvPicPr>
          <p:cNvPr id="15" name="Picture 1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3352800"/>
            <a:ext cx="314325" cy="269748"/>
          </a:xfrm>
          <a:prstGeom prst="rect">
            <a:avLst/>
          </a:prstGeom>
        </p:spPr>
      </p:pic>
      <p:pic>
        <p:nvPicPr>
          <p:cNvPr id="16" name="Picture 1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2895600"/>
            <a:ext cx="314325" cy="269748"/>
          </a:xfrm>
          <a:prstGeom prst="rect">
            <a:avLst/>
          </a:prstGeom>
        </p:spPr>
      </p:pic>
      <p:pic>
        <p:nvPicPr>
          <p:cNvPr id="17" name="Picture 1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3886200"/>
            <a:ext cx="314325" cy="269748"/>
          </a:xfrm>
          <a:prstGeom prst="rect">
            <a:avLst/>
          </a:prstGeom>
        </p:spPr>
      </p:pic>
      <p:pic>
        <p:nvPicPr>
          <p:cNvPr id="18" name="Picture 1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4267200"/>
            <a:ext cx="314325" cy="269748"/>
          </a:xfrm>
          <a:prstGeom prst="rect">
            <a:avLst/>
          </a:prstGeom>
        </p:spPr>
      </p:pic>
      <p:pic>
        <p:nvPicPr>
          <p:cNvPr id="19" name="Picture 1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3429000"/>
            <a:ext cx="314325" cy="269748"/>
          </a:xfrm>
          <a:prstGeom prst="rect">
            <a:avLst/>
          </a:prstGeom>
        </p:spPr>
      </p:pic>
      <p:pic>
        <p:nvPicPr>
          <p:cNvPr id="20" name="Picture 1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4267200"/>
            <a:ext cx="314325" cy="269748"/>
          </a:xfrm>
          <a:prstGeom prst="rect">
            <a:avLst/>
          </a:prstGeom>
        </p:spPr>
      </p:pic>
      <p:pic>
        <p:nvPicPr>
          <p:cNvPr id="21" name="Picture 2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3352800"/>
            <a:ext cx="314325" cy="269748"/>
          </a:xfrm>
          <a:prstGeom prst="rect">
            <a:avLst/>
          </a:prstGeom>
        </p:spPr>
      </p:pic>
      <p:pic>
        <p:nvPicPr>
          <p:cNvPr id="22" name="Picture 2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3505200"/>
            <a:ext cx="314325" cy="269748"/>
          </a:xfrm>
          <a:prstGeom prst="rect">
            <a:avLst/>
          </a:prstGeom>
        </p:spPr>
      </p:pic>
      <p:pic>
        <p:nvPicPr>
          <p:cNvPr id="23" name="Picture 2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2971800"/>
            <a:ext cx="314325" cy="269748"/>
          </a:xfrm>
          <a:prstGeom prst="rect">
            <a:avLst/>
          </a:prstGeom>
        </p:spPr>
      </p:pic>
      <p:pic>
        <p:nvPicPr>
          <p:cNvPr id="24" name="Picture 2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2514600"/>
            <a:ext cx="314325" cy="269748"/>
          </a:xfrm>
          <a:prstGeom prst="rect">
            <a:avLst/>
          </a:prstGeom>
        </p:spPr>
      </p:pic>
      <p:pic>
        <p:nvPicPr>
          <p:cNvPr id="25" name="Picture 2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2362200"/>
            <a:ext cx="314325" cy="269748"/>
          </a:xfrm>
          <a:prstGeom prst="rect">
            <a:avLst/>
          </a:prstGeom>
        </p:spPr>
      </p:pic>
      <p:pic>
        <p:nvPicPr>
          <p:cNvPr id="26" name="Picture 2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4419600"/>
            <a:ext cx="314325" cy="269748"/>
          </a:xfrm>
          <a:prstGeom prst="rect">
            <a:avLst/>
          </a:prstGeom>
        </p:spPr>
      </p:pic>
      <p:pic>
        <p:nvPicPr>
          <p:cNvPr id="27" name="Picture 2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3276600"/>
            <a:ext cx="314325" cy="269748"/>
          </a:xfrm>
          <a:prstGeom prst="rect">
            <a:avLst/>
          </a:prstGeom>
        </p:spPr>
      </p:pic>
      <p:pic>
        <p:nvPicPr>
          <p:cNvPr id="28" name="Picture 2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3962400"/>
            <a:ext cx="314325" cy="269748"/>
          </a:xfrm>
          <a:prstGeom prst="rect">
            <a:avLst/>
          </a:prstGeom>
        </p:spPr>
      </p:pic>
      <p:pic>
        <p:nvPicPr>
          <p:cNvPr id="29" name="Picture 2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5029200"/>
            <a:ext cx="314325" cy="269748"/>
          </a:xfrm>
          <a:prstGeom prst="rect">
            <a:avLst/>
          </a:prstGeom>
        </p:spPr>
      </p:pic>
      <p:pic>
        <p:nvPicPr>
          <p:cNvPr id="30" name="Picture 2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2895600"/>
            <a:ext cx="314325" cy="269748"/>
          </a:xfrm>
          <a:prstGeom prst="rect">
            <a:avLst/>
          </a:prstGeom>
        </p:spPr>
      </p:pic>
      <p:pic>
        <p:nvPicPr>
          <p:cNvPr id="31" name="Picture 3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743200"/>
            <a:ext cx="314325" cy="269748"/>
          </a:xfrm>
          <a:prstGeom prst="rect">
            <a:avLst/>
          </a:prstGeom>
        </p:spPr>
      </p:pic>
      <p:pic>
        <p:nvPicPr>
          <p:cNvPr id="32" name="Picture 3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3124200"/>
            <a:ext cx="314325" cy="269748"/>
          </a:xfrm>
          <a:prstGeom prst="rect">
            <a:avLst/>
          </a:prstGeom>
        </p:spPr>
      </p:pic>
      <p:pic>
        <p:nvPicPr>
          <p:cNvPr id="33" name="Picture 3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3810000"/>
            <a:ext cx="314325" cy="269748"/>
          </a:xfrm>
          <a:prstGeom prst="rect">
            <a:avLst/>
          </a:prstGeom>
        </p:spPr>
      </p:pic>
      <p:pic>
        <p:nvPicPr>
          <p:cNvPr id="34" name="Picture 3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3962400"/>
            <a:ext cx="314325" cy="269748"/>
          </a:xfrm>
          <a:prstGeom prst="rect">
            <a:avLst/>
          </a:prstGeom>
        </p:spPr>
      </p:pic>
      <p:pic>
        <p:nvPicPr>
          <p:cNvPr id="35" name="Picture 3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3048000"/>
            <a:ext cx="314325" cy="269748"/>
          </a:xfrm>
          <a:prstGeom prst="rect">
            <a:avLst/>
          </a:prstGeom>
        </p:spPr>
      </p:pic>
      <p:pic>
        <p:nvPicPr>
          <p:cNvPr id="36" name="Picture 3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4343400"/>
            <a:ext cx="314325" cy="269748"/>
          </a:xfrm>
          <a:prstGeom prst="rect">
            <a:avLst/>
          </a:prstGeom>
        </p:spPr>
      </p:pic>
      <p:pic>
        <p:nvPicPr>
          <p:cNvPr id="37" name="Picture 3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657600"/>
            <a:ext cx="314325" cy="269748"/>
          </a:xfrm>
          <a:prstGeom prst="rect">
            <a:avLst/>
          </a:prstGeom>
        </p:spPr>
      </p:pic>
      <p:pic>
        <p:nvPicPr>
          <p:cNvPr id="38" name="Picture 3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3124200"/>
            <a:ext cx="314325" cy="269748"/>
          </a:xfrm>
          <a:prstGeom prst="rect">
            <a:avLst/>
          </a:prstGeom>
        </p:spPr>
      </p:pic>
      <p:pic>
        <p:nvPicPr>
          <p:cNvPr id="39" name="Picture 3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0" y="3200400"/>
            <a:ext cx="314325" cy="269748"/>
          </a:xfrm>
          <a:prstGeom prst="rect">
            <a:avLst/>
          </a:prstGeom>
        </p:spPr>
      </p:pic>
      <p:pic>
        <p:nvPicPr>
          <p:cNvPr id="40" name="Picture 3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3810000"/>
            <a:ext cx="314325" cy="269748"/>
          </a:xfrm>
          <a:prstGeom prst="rect">
            <a:avLst/>
          </a:prstGeom>
        </p:spPr>
      </p:pic>
      <p:pic>
        <p:nvPicPr>
          <p:cNvPr id="41" name="Picture 4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2286000"/>
            <a:ext cx="314325" cy="269748"/>
          </a:xfrm>
          <a:prstGeom prst="rect">
            <a:avLst/>
          </a:prstGeom>
        </p:spPr>
      </p:pic>
      <p:pic>
        <p:nvPicPr>
          <p:cNvPr id="42" name="Picture 4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3429000"/>
            <a:ext cx="314325" cy="269748"/>
          </a:xfrm>
          <a:prstGeom prst="rect">
            <a:avLst/>
          </a:prstGeom>
        </p:spPr>
      </p:pic>
      <p:pic>
        <p:nvPicPr>
          <p:cNvPr id="43" name="Picture 4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3276600"/>
            <a:ext cx="314325" cy="269748"/>
          </a:xfrm>
          <a:prstGeom prst="rect">
            <a:avLst/>
          </a:prstGeom>
        </p:spPr>
      </p:pic>
      <p:pic>
        <p:nvPicPr>
          <p:cNvPr id="44" name="Picture 4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4724400"/>
            <a:ext cx="314325" cy="269748"/>
          </a:xfrm>
          <a:prstGeom prst="rect">
            <a:avLst/>
          </a:prstGeom>
        </p:spPr>
      </p:pic>
      <p:pic>
        <p:nvPicPr>
          <p:cNvPr id="45" name="Picture 4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590800"/>
            <a:ext cx="314325" cy="269748"/>
          </a:xfrm>
          <a:prstGeom prst="rect">
            <a:avLst/>
          </a:prstGeom>
        </p:spPr>
      </p:pic>
      <p:pic>
        <p:nvPicPr>
          <p:cNvPr id="46" name="Picture 4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743200"/>
            <a:ext cx="314325" cy="269748"/>
          </a:xfrm>
          <a:prstGeom prst="rect">
            <a:avLst/>
          </a:prstGeom>
        </p:spPr>
      </p:pic>
      <p:pic>
        <p:nvPicPr>
          <p:cNvPr id="47" name="Picture 4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3048000"/>
            <a:ext cx="314325" cy="269748"/>
          </a:xfrm>
          <a:prstGeom prst="rect">
            <a:avLst/>
          </a:prstGeom>
        </p:spPr>
      </p:pic>
      <p:pic>
        <p:nvPicPr>
          <p:cNvPr id="48" name="Picture 4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3657600"/>
            <a:ext cx="314325" cy="269748"/>
          </a:xfrm>
          <a:prstGeom prst="rect">
            <a:avLst/>
          </a:prstGeom>
        </p:spPr>
      </p:pic>
      <p:pic>
        <p:nvPicPr>
          <p:cNvPr id="49" name="Picture 4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2286000"/>
            <a:ext cx="314325" cy="269748"/>
          </a:xfrm>
          <a:prstGeom prst="rect">
            <a:avLst/>
          </a:prstGeom>
        </p:spPr>
      </p:pic>
      <p:pic>
        <p:nvPicPr>
          <p:cNvPr id="50" name="Picture 4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505200"/>
            <a:ext cx="314325" cy="269748"/>
          </a:xfrm>
          <a:prstGeom prst="rect">
            <a:avLst/>
          </a:prstGeom>
        </p:spPr>
      </p:pic>
      <p:pic>
        <p:nvPicPr>
          <p:cNvPr id="51" name="Picture 5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4038600"/>
            <a:ext cx="314325" cy="269748"/>
          </a:xfrm>
          <a:prstGeom prst="rect">
            <a:avLst/>
          </a:prstGeom>
        </p:spPr>
      </p:pic>
      <p:pic>
        <p:nvPicPr>
          <p:cNvPr id="52" name="Picture 5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2590800"/>
            <a:ext cx="314325" cy="269748"/>
          </a:xfrm>
          <a:prstGeom prst="rect">
            <a:avLst/>
          </a:prstGeom>
        </p:spPr>
      </p:pic>
      <p:pic>
        <p:nvPicPr>
          <p:cNvPr id="53" name="Picture 5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3429000"/>
            <a:ext cx="314325" cy="269748"/>
          </a:xfrm>
          <a:prstGeom prst="rect">
            <a:avLst/>
          </a:prstGeom>
        </p:spPr>
      </p:pic>
      <p:pic>
        <p:nvPicPr>
          <p:cNvPr id="54" name="Picture 5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743200"/>
            <a:ext cx="314325" cy="269748"/>
          </a:xfrm>
          <a:prstGeom prst="rect">
            <a:avLst/>
          </a:prstGeom>
        </p:spPr>
      </p:pic>
      <p:pic>
        <p:nvPicPr>
          <p:cNvPr id="55" name="Picture 5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3581400"/>
            <a:ext cx="314325" cy="269748"/>
          </a:xfrm>
          <a:prstGeom prst="rect">
            <a:avLst/>
          </a:prstGeom>
        </p:spPr>
      </p:pic>
      <p:pic>
        <p:nvPicPr>
          <p:cNvPr id="56" name="Picture 5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2209800"/>
            <a:ext cx="314325" cy="269748"/>
          </a:xfrm>
          <a:prstGeom prst="rect">
            <a:avLst/>
          </a:prstGeom>
        </p:spPr>
      </p:pic>
      <p:pic>
        <p:nvPicPr>
          <p:cNvPr id="57" name="Picture 5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2743200"/>
            <a:ext cx="314325" cy="269748"/>
          </a:xfrm>
          <a:prstGeom prst="rect">
            <a:avLst/>
          </a:prstGeom>
        </p:spPr>
      </p:pic>
      <p:pic>
        <p:nvPicPr>
          <p:cNvPr id="58" name="Picture 5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4648200"/>
            <a:ext cx="314325" cy="269748"/>
          </a:xfrm>
          <a:prstGeom prst="rect">
            <a:avLst/>
          </a:prstGeom>
        </p:spPr>
      </p:pic>
      <p:pic>
        <p:nvPicPr>
          <p:cNvPr id="59" name="Picture 5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3657600"/>
            <a:ext cx="314325" cy="269748"/>
          </a:xfrm>
          <a:prstGeom prst="rect">
            <a:avLst/>
          </a:prstGeom>
        </p:spPr>
      </p:pic>
      <p:pic>
        <p:nvPicPr>
          <p:cNvPr id="60" name="Picture 5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4267200"/>
            <a:ext cx="314325" cy="269748"/>
          </a:xfrm>
          <a:prstGeom prst="rect">
            <a:avLst/>
          </a:prstGeom>
        </p:spPr>
      </p:pic>
      <p:pic>
        <p:nvPicPr>
          <p:cNvPr id="61" name="Picture 6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743200"/>
            <a:ext cx="314325" cy="269748"/>
          </a:xfrm>
          <a:prstGeom prst="rect">
            <a:avLst/>
          </a:prstGeom>
        </p:spPr>
      </p:pic>
      <p:pic>
        <p:nvPicPr>
          <p:cNvPr id="62" name="Picture 6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3962400"/>
            <a:ext cx="314325" cy="269748"/>
          </a:xfrm>
          <a:prstGeom prst="rect">
            <a:avLst/>
          </a:prstGeom>
        </p:spPr>
      </p:pic>
      <p:pic>
        <p:nvPicPr>
          <p:cNvPr id="63" name="Picture 6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3657600"/>
            <a:ext cx="314325" cy="269748"/>
          </a:xfrm>
          <a:prstGeom prst="rect">
            <a:avLst/>
          </a:prstGeom>
        </p:spPr>
      </p:pic>
      <p:pic>
        <p:nvPicPr>
          <p:cNvPr id="64" name="Picture 6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4114800"/>
            <a:ext cx="314325" cy="269748"/>
          </a:xfrm>
          <a:prstGeom prst="rect">
            <a:avLst/>
          </a:prstGeom>
        </p:spPr>
      </p:pic>
      <p:pic>
        <p:nvPicPr>
          <p:cNvPr id="65" name="Picture 6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3429000"/>
            <a:ext cx="314325" cy="269748"/>
          </a:xfrm>
          <a:prstGeom prst="rect">
            <a:avLst/>
          </a:prstGeom>
        </p:spPr>
      </p:pic>
      <p:pic>
        <p:nvPicPr>
          <p:cNvPr id="66" name="Picture 6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4038600"/>
            <a:ext cx="314325" cy="269748"/>
          </a:xfrm>
          <a:prstGeom prst="rect">
            <a:avLst/>
          </a:prstGeom>
        </p:spPr>
      </p:pic>
      <p:pic>
        <p:nvPicPr>
          <p:cNvPr id="67" name="Picture 6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4267200"/>
            <a:ext cx="314325" cy="269748"/>
          </a:xfrm>
          <a:prstGeom prst="rect">
            <a:avLst/>
          </a:prstGeom>
        </p:spPr>
      </p:pic>
      <p:pic>
        <p:nvPicPr>
          <p:cNvPr id="68" name="Picture 6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2971800"/>
            <a:ext cx="314325" cy="269748"/>
          </a:xfrm>
          <a:prstGeom prst="rect">
            <a:avLst/>
          </a:prstGeom>
        </p:spPr>
      </p:pic>
      <p:pic>
        <p:nvPicPr>
          <p:cNvPr id="69" name="Picture 6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3429000"/>
            <a:ext cx="314325" cy="269748"/>
          </a:xfrm>
          <a:prstGeom prst="rect">
            <a:avLst/>
          </a:prstGeom>
        </p:spPr>
      </p:pic>
      <p:pic>
        <p:nvPicPr>
          <p:cNvPr id="70" name="Picture 6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2971800"/>
            <a:ext cx="314325" cy="269748"/>
          </a:xfrm>
          <a:prstGeom prst="rect">
            <a:avLst/>
          </a:prstGeom>
        </p:spPr>
      </p:pic>
      <p:pic>
        <p:nvPicPr>
          <p:cNvPr id="71" name="Picture 70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3200400"/>
            <a:ext cx="314325" cy="269748"/>
          </a:xfrm>
          <a:prstGeom prst="rect">
            <a:avLst/>
          </a:prstGeom>
        </p:spPr>
      </p:pic>
      <p:pic>
        <p:nvPicPr>
          <p:cNvPr id="72" name="Picture 71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3657600"/>
            <a:ext cx="314325" cy="269748"/>
          </a:xfrm>
          <a:prstGeom prst="rect">
            <a:avLst/>
          </a:prstGeom>
        </p:spPr>
      </p:pic>
      <p:pic>
        <p:nvPicPr>
          <p:cNvPr id="73" name="Picture 72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4114800"/>
            <a:ext cx="314325" cy="269748"/>
          </a:xfrm>
          <a:prstGeom prst="rect">
            <a:avLst/>
          </a:prstGeom>
        </p:spPr>
      </p:pic>
      <p:pic>
        <p:nvPicPr>
          <p:cNvPr id="74" name="Picture 73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4800600"/>
            <a:ext cx="314325" cy="269748"/>
          </a:xfrm>
          <a:prstGeom prst="rect">
            <a:avLst/>
          </a:prstGeom>
        </p:spPr>
      </p:pic>
      <p:pic>
        <p:nvPicPr>
          <p:cNvPr id="75" name="Picture 74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048000"/>
            <a:ext cx="314325" cy="269748"/>
          </a:xfrm>
          <a:prstGeom prst="rect">
            <a:avLst/>
          </a:prstGeom>
        </p:spPr>
      </p:pic>
      <p:pic>
        <p:nvPicPr>
          <p:cNvPr id="76" name="Picture 75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3429000"/>
            <a:ext cx="314325" cy="269748"/>
          </a:xfrm>
          <a:prstGeom prst="rect">
            <a:avLst/>
          </a:prstGeom>
        </p:spPr>
      </p:pic>
      <p:pic>
        <p:nvPicPr>
          <p:cNvPr id="77" name="Picture 76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800" y="3200400"/>
            <a:ext cx="314325" cy="269748"/>
          </a:xfrm>
          <a:prstGeom prst="rect">
            <a:avLst/>
          </a:prstGeom>
        </p:spPr>
      </p:pic>
      <p:pic>
        <p:nvPicPr>
          <p:cNvPr id="78" name="Picture 77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438400"/>
            <a:ext cx="314325" cy="269748"/>
          </a:xfrm>
          <a:prstGeom prst="rect">
            <a:avLst/>
          </a:prstGeom>
        </p:spPr>
      </p:pic>
      <p:pic>
        <p:nvPicPr>
          <p:cNvPr id="79" name="Picture 78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2590800"/>
            <a:ext cx="314325" cy="269748"/>
          </a:xfrm>
          <a:prstGeom prst="rect">
            <a:avLst/>
          </a:prstGeom>
        </p:spPr>
      </p:pic>
      <p:pic>
        <p:nvPicPr>
          <p:cNvPr id="80" name="Picture 79" descr="futk6900-ic-chip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819400"/>
            <a:ext cx="314325" cy="2697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Objection:</a:t>
            </a:r>
            <a:r>
              <a:rPr lang="en-US" dirty="0" smtClean="0"/>
              <a:t> conscious experience can’t arise from a mere computer!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53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trike="sngStrike" dirty="0" smtClean="0"/>
              <a:t>Objection:</a:t>
            </a:r>
            <a:r>
              <a:rPr lang="en-US" strike="sngStrike" dirty="0" smtClean="0"/>
              <a:t> conscious experience can’t arise from a mere computer!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941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trike="sngStrike" dirty="0" smtClean="0"/>
              <a:t>Objection:</a:t>
            </a:r>
            <a:r>
              <a:rPr lang="en-US" strike="sngStrike" dirty="0" smtClean="0"/>
              <a:t> conscious experience can’t arise from a mere computer!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Objection:</a:t>
            </a:r>
            <a:r>
              <a:rPr lang="en-US" dirty="0" smtClean="0"/>
              <a:t> a high-speed simulation would generate high-speed experiences!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072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" y="1295400"/>
            <a:ext cx="9067065" cy="470133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0"/>
            <a:ext cx="3114675" cy="21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1910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In relativistic </a:t>
            </a:r>
            <a:r>
              <a:rPr lang="en-US" dirty="0" err="1" smtClean="0"/>
              <a:t>spacetime</a:t>
            </a:r>
            <a:r>
              <a:rPr lang="en-US" dirty="0" smtClean="0"/>
              <a:t>, any process can be correctly described as having any duration.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This includes your own conscious mental processes.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So the fact that the Earth History Simulator as generating conscious experiences at a vastly accelerated rate doesn’t affect the quality of the experiences it generates.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82" y="1905000"/>
            <a:ext cx="4311125" cy="32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6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trike="sngStrike" dirty="0" smtClean="0"/>
              <a:t>Objection:</a:t>
            </a:r>
            <a:r>
              <a:rPr lang="en-US" strike="sngStrike" dirty="0" smtClean="0"/>
              <a:t> conscious experience can’t arise from a mere computer!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Objection:</a:t>
            </a:r>
            <a:r>
              <a:rPr lang="en-US" dirty="0" smtClean="0"/>
              <a:t> a high-speed simulation would generate high-speed experiences!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837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trike="sngStrike" dirty="0" smtClean="0"/>
              <a:t>Objection:</a:t>
            </a:r>
            <a:r>
              <a:rPr lang="en-US" strike="sngStrike" dirty="0" smtClean="0"/>
              <a:t> conscious experience can’t arise from a mere computer!</a:t>
            </a:r>
          </a:p>
          <a:p>
            <a:pPr marL="0" indent="0">
              <a:buNone/>
            </a:pPr>
            <a:endParaRPr lang="en-US" strike="sngStrike" dirty="0" smtClean="0"/>
          </a:p>
          <a:p>
            <a:pPr marL="0" indent="0">
              <a:buNone/>
            </a:pPr>
            <a:r>
              <a:rPr lang="en-US" b="1" strike="sngStrike" dirty="0" smtClean="0"/>
              <a:t>Objection:</a:t>
            </a:r>
            <a:r>
              <a:rPr lang="en-US" strike="sngStrike" dirty="0" smtClean="0"/>
              <a:t> a high-speed simulation would generate high-speed experiences!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211336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OK, but this is all just fantasy.</a:t>
            </a:r>
          </a:p>
          <a:p>
            <a:pPr marL="0" indent="0">
              <a:buNone/>
            </a:pPr>
            <a:r>
              <a:rPr lang="en-US" dirty="0" smtClean="0"/>
              <a:t>We have no reason to think that anyone has ever actually built an Earth History Simulator.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2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2391238" cy="3223816"/>
          </a:xfrm>
        </p:spPr>
      </p:pic>
      <p:sp>
        <p:nvSpPr>
          <p:cNvPr id="10" name="TextBox 9"/>
          <p:cNvSpPr txBox="1"/>
          <p:nvPr/>
        </p:nvSpPr>
        <p:spPr>
          <a:xfrm>
            <a:off x="914400" y="4876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Nick </a:t>
            </a:r>
            <a:r>
              <a:rPr lang="en-US" dirty="0" err="1" smtClean="0"/>
              <a:t>Bostrom</a:t>
            </a:r>
            <a:r>
              <a:rPr lang="en-US" dirty="0" smtClean="0"/>
              <a:t>, Futurologist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1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Don’t be so sure about that!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2391238" cy="3223816"/>
          </a:xfrm>
        </p:spPr>
      </p:pic>
      <p:sp>
        <p:nvSpPr>
          <p:cNvPr id="10" name="TextBox 9"/>
          <p:cNvSpPr txBox="1"/>
          <p:nvPr/>
        </p:nvSpPr>
        <p:spPr>
          <a:xfrm>
            <a:off x="914400" y="4876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Nick </a:t>
            </a:r>
            <a:r>
              <a:rPr lang="en-US" dirty="0" err="1" smtClean="0"/>
              <a:t>Bostrom</a:t>
            </a:r>
            <a:r>
              <a:rPr lang="en-US" dirty="0" smtClean="0"/>
              <a:t>, Futurologist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6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Argument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 is likely that humans </a:t>
            </a:r>
            <a:r>
              <a:rPr lang="en-US" dirty="0" smtClean="0"/>
              <a:t>develop Earth History Simulation technology at some point in time.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humans do develop such </a:t>
            </a:r>
            <a:r>
              <a:rPr lang="en-US" dirty="0" smtClean="0"/>
              <a:t>technology</a:t>
            </a:r>
            <a:r>
              <a:rPr lang="en-US" dirty="0" smtClean="0"/>
              <a:t>, </a:t>
            </a:r>
            <a:r>
              <a:rPr lang="en-US" dirty="0" smtClean="0"/>
              <a:t>it is likely that they will use the </a:t>
            </a:r>
            <a:r>
              <a:rPr lang="en-US" dirty="0" smtClean="0"/>
              <a:t>Simulators to generate a </a:t>
            </a:r>
            <a:r>
              <a:rPr lang="en-US" dirty="0" smtClean="0"/>
              <a:t>vast number </a:t>
            </a:r>
            <a:r>
              <a:rPr lang="en-US" dirty="0" smtClean="0"/>
              <a:t>of (computer-based) Earthlike mental </a:t>
            </a:r>
            <a:r>
              <a:rPr lang="en-US" dirty="0" smtClean="0"/>
              <a:t>lives.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So, it is likely that humans </a:t>
            </a:r>
            <a:r>
              <a:rPr lang="en-US" dirty="0" smtClean="0"/>
              <a:t>generate a </a:t>
            </a:r>
            <a:r>
              <a:rPr lang="en-US" dirty="0" smtClean="0"/>
              <a:t>vast number of </a:t>
            </a:r>
            <a:r>
              <a:rPr lang="en-US" dirty="0" smtClean="0"/>
              <a:t>computer-based </a:t>
            </a:r>
            <a:r>
              <a:rPr lang="en-US" dirty="0" smtClean="0"/>
              <a:t>Earthlike mental lives at some point in time. </a:t>
            </a:r>
            <a:r>
              <a:rPr lang="en-US" dirty="0" smtClean="0"/>
              <a:t>(from 1, 2)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071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i="1" dirty="0" smtClean="0"/>
              <a:t>It </a:t>
            </a:r>
            <a:r>
              <a:rPr lang="en-US" sz="3100" i="1" dirty="0"/>
              <a:t>is likely that humans develop Earth History Simulation technology at some point in time.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How powerful would a computer have to be to reproduce the mental activity of a human brain?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Well, your brain can perform 10</a:t>
            </a:r>
            <a:r>
              <a:rPr lang="en-US" baseline="30000" smtClean="0"/>
              <a:t>17 </a:t>
            </a:r>
            <a:r>
              <a:rPr lang="en-US" smtClean="0"/>
              <a:t>operations per second (or “flops”).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mtClean="0"/>
              <a:t>Today’s most powerful computers are capable of only 10</a:t>
            </a:r>
            <a:r>
              <a:rPr lang="en-US" baseline="30000" smtClean="0"/>
              <a:t>16 </a:t>
            </a:r>
            <a:r>
              <a:rPr lang="en-US" smtClean="0"/>
              <a:t>flops.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s-fastest-compu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3505200" cy="2336800"/>
          </a:xfrm>
        </p:spPr>
      </p:pic>
      <p:pic>
        <p:nvPicPr>
          <p:cNvPr id="5" name="Picture 4" descr="tianhe-1.jpg"/>
          <p:cNvPicPr>
            <a:picLocks noChangeAspect="1"/>
          </p:cNvPicPr>
          <p:nvPr/>
        </p:nvPicPr>
        <p:blipFill>
          <a:blip r:embed="rId3" cstate="print"/>
          <a:srcRect l="8136" t="28743" r="1627" b="5749"/>
          <a:stretch>
            <a:fillRect/>
          </a:stretch>
        </p:blipFill>
        <p:spPr>
          <a:xfrm>
            <a:off x="3657600" y="3429000"/>
            <a:ext cx="5070989" cy="2084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667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Cray Jaguar 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343400" y="5638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Tianhe-I</a:t>
            </a:r>
            <a:endParaRPr lang="en-US" b="1"/>
          </a:p>
        </p:txBody>
      </p:sp>
      <p:pic>
        <p:nvPicPr>
          <p:cNvPr id="8" name="Picture 7" descr="fold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505200"/>
            <a:ext cx="3248025" cy="2428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609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Folding@home</a:t>
            </a:r>
            <a:endParaRPr lang="en-US" b="1"/>
          </a:p>
        </p:txBody>
      </p:sp>
      <p:pic>
        <p:nvPicPr>
          <p:cNvPr id="10" name="Picture 9" descr="boin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304800"/>
            <a:ext cx="3901448" cy="16306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0" y="2057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Berkeley Open Infrastructure for Network Computing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rand_new_Sony_Playstation_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3352800" cy="3352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27" y="137160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082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smtClean="0"/>
              <a:t/>
            </a:r>
            <a:br>
              <a:rPr lang="en-US" b="1" smtClean="0"/>
            </a:br>
            <a:r>
              <a:rPr lang="en-US" sz="3600" smtClean="0"/>
              <a:t>IBM is currently building a computer that will be capable of 10</a:t>
            </a:r>
            <a:r>
              <a:rPr lang="en-US" sz="3600" baseline="30000" smtClean="0"/>
              <a:t>18</a:t>
            </a:r>
            <a:r>
              <a:rPr lang="en-US" sz="3600" smtClean="0"/>
              <a:t> flops:</a:t>
            </a:r>
            <a:r>
              <a:rPr lang="en-US" smtClean="0"/>
              <a:t/>
            </a:r>
            <a:br>
              <a:rPr lang="en-US" smtClean="0"/>
            </a:br>
            <a:endParaRPr lang="en-US" b="1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81000" y="2133600"/>
            <a:ext cx="4040188" cy="990600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IBM Exaflop Machine</a:t>
            </a:r>
          </a:p>
          <a:p>
            <a:pPr algn="ctr"/>
            <a:r>
              <a:rPr lang="en-US" smtClean="0"/>
              <a:t>(c. 2020)</a:t>
            </a:r>
          </a:p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572000" y="2133600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Your Brain</a:t>
            </a:r>
          </a:p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</p:txBody>
      </p:sp>
      <p:pic>
        <p:nvPicPr>
          <p:cNvPr id="8" name="Picture 7" descr="br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2590800"/>
            <a:ext cx="2758965" cy="224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4400" y="5638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10</a:t>
            </a:r>
            <a:r>
              <a:rPr lang="en-US" sz="2400" baseline="30000" smtClean="0"/>
              <a:t>17</a:t>
            </a:r>
            <a:r>
              <a:rPr lang="en-US" sz="2400" smtClean="0"/>
              <a:t> flops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609600" y="55626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10</a:t>
            </a:r>
            <a:r>
              <a:rPr lang="en-US" sz="2400" baseline="30000" smtClean="0"/>
              <a:t>18</a:t>
            </a:r>
            <a:r>
              <a:rPr lang="en-US" sz="2400" smtClean="0"/>
              <a:t> flops</a:t>
            </a:r>
            <a:endParaRPr lang="en-US" sz="2400"/>
          </a:p>
        </p:txBody>
      </p:sp>
      <p:pic>
        <p:nvPicPr>
          <p:cNvPr id="11" name="Picture 10" descr="ibm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2971800"/>
            <a:ext cx="3782518" cy="1993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smtClean="0"/>
              <a:t>IBM is currently building a computer that will be capable of 10</a:t>
            </a:r>
            <a:r>
              <a:rPr lang="en-US" sz="3200" baseline="30000" smtClean="0"/>
              <a:t>18</a:t>
            </a:r>
            <a:r>
              <a:rPr lang="en-US" sz="3200" smtClean="0"/>
              <a:t> flops:</a:t>
            </a:r>
            <a:endParaRPr lang="en-US" sz="3200" b="1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81000" y="2133600"/>
            <a:ext cx="4040188" cy="990600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IBM Exaflop Machine</a:t>
            </a:r>
          </a:p>
          <a:p>
            <a:pPr algn="ctr"/>
            <a:r>
              <a:rPr lang="en-US" smtClean="0"/>
              <a:t>(c. 2020)</a:t>
            </a:r>
          </a:p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0735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 algn="ctr">
              <a:buNone/>
            </a:pPr>
            <a:endParaRPr lang="en-US" sz="2800" b="1" smtClean="0"/>
          </a:p>
          <a:p>
            <a:pPr algn="ctr"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572000" y="2133600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Your Brain</a:t>
            </a:r>
          </a:p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 smtClean="0"/>
          </a:p>
          <a:p>
            <a:pPr algn="ctr">
              <a:buNone/>
            </a:pPr>
            <a:endParaRPr lang="en-US" smtClean="0"/>
          </a:p>
        </p:txBody>
      </p:sp>
      <p:pic>
        <p:nvPicPr>
          <p:cNvPr id="8" name="Picture 7" descr="br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2590800"/>
            <a:ext cx="2758965" cy="224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4400" y="5638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10</a:t>
            </a:r>
            <a:r>
              <a:rPr lang="en-US" sz="2400" baseline="30000" smtClean="0"/>
              <a:t>17</a:t>
            </a:r>
            <a:r>
              <a:rPr lang="en-US" sz="2400" smtClean="0"/>
              <a:t> flops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609600" y="55626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10</a:t>
            </a:r>
            <a:r>
              <a:rPr lang="en-US" sz="2400" baseline="30000" smtClean="0"/>
              <a:t>18</a:t>
            </a:r>
            <a:r>
              <a:rPr lang="en-US" sz="2400" smtClean="0"/>
              <a:t> flops</a:t>
            </a:r>
            <a:endParaRPr lang="en-US" sz="2400"/>
          </a:p>
        </p:txBody>
      </p:sp>
      <p:pic>
        <p:nvPicPr>
          <p:cNvPr id="14" name="Picture 13" descr="second.jpg"/>
          <p:cNvPicPr>
            <a:picLocks noChangeAspect="1"/>
          </p:cNvPicPr>
          <p:nvPr/>
        </p:nvPicPr>
        <p:blipFill>
          <a:blip r:embed="rId3" cstate="print"/>
          <a:srcRect l="32914" r="27429"/>
          <a:stretch>
            <a:fillRect/>
          </a:stretch>
        </p:blipFill>
        <p:spPr>
          <a:xfrm>
            <a:off x="7543800" y="4038600"/>
            <a:ext cx="661030" cy="1905000"/>
          </a:xfrm>
          <a:prstGeom prst="rect">
            <a:avLst/>
          </a:prstGeom>
        </p:spPr>
      </p:pic>
      <p:pic>
        <p:nvPicPr>
          <p:cNvPr id="11" name="Picture 10" descr="ibm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2971800"/>
            <a:ext cx="3782518" cy="1993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91440" indent="0">
              <a:spcAft>
                <a:spcPts val="1200"/>
              </a:spcAft>
              <a:buNone/>
            </a:pPr>
            <a:r>
              <a:rPr lang="en-US" smtClean="0"/>
              <a:t>In fact, using only currently available technology, we could---given enough time, effort, and Sony PlayStations---build a computer capable of performing 10</a:t>
            </a:r>
            <a:r>
              <a:rPr lang="en-US" baseline="30000" smtClean="0"/>
              <a:t>42</a:t>
            </a:r>
            <a:r>
              <a:rPr lang="en-US" smtClean="0"/>
              <a:t> operations per second.</a:t>
            </a:r>
          </a:p>
          <a:p>
            <a:pPr marL="91440" indent="0">
              <a:spcAft>
                <a:spcPts val="1200"/>
              </a:spcAft>
              <a:buNone/>
            </a:pPr>
            <a:r>
              <a:rPr lang="en-US" smtClean="0"/>
              <a:t>Such a computer would be powerful enough to digitally reproduce all of the activity that has taken place in human brains from the emergence of our species until the present day, </a:t>
            </a:r>
            <a:r>
              <a:rPr lang="en-US" i="1" smtClean="0"/>
              <a:t>in one one-millionth of a second</a:t>
            </a:r>
            <a:r>
              <a:rPr lang="en-US" smtClean="0"/>
              <a:t>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i="1" dirty="0" smtClean="0"/>
              <a:t>It </a:t>
            </a:r>
            <a:r>
              <a:rPr lang="en-US" sz="3100" i="1" dirty="0"/>
              <a:t>is likely that humans develop Earth History Simulation technology at some point in time.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mtClean="0"/>
          </a:p>
          <a:p>
            <a:pPr marL="0" indent="0" algn="ctr">
              <a:buNone/>
            </a:pPr>
            <a:r>
              <a:rPr lang="en-US" smtClean="0"/>
              <a:t>“Yeah, but what are the chances that human beings will ever construct such a powerful computer?”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i="1" dirty="0" smtClean="0"/>
              <a:t>It </a:t>
            </a:r>
            <a:r>
              <a:rPr lang="en-US" sz="3100" i="1" dirty="0"/>
              <a:t>is likely that humans develop Earth History Simulation technology at some point in time.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3962400" cy="1143000"/>
          </a:xfrm>
        </p:spPr>
        <p:txBody>
          <a:bodyPr/>
          <a:lstStyle/>
          <a:p>
            <a:r>
              <a:rPr lang="en-US" i="1" smtClean="0"/>
              <a:t>Moore’s</a:t>
            </a:r>
            <a:r>
              <a:rPr lang="en-US" smtClean="0"/>
              <a:t> </a:t>
            </a:r>
            <a:r>
              <a:rPr lang="en-US" i="1" smtClean="0"/>
              <a:t>Law</a:t>
            </a:r>
            <a:endParaRPr lang="en-US" i="1"/>
          </a:p>
        </p:txBody>
      </p:sp>
      <p:pic>
        <p:nvPicPr>
          <p:cNvPr id="4" name="Content Placeholder 3" descr="moore_law_larg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100000"/>
          </a:blip>
          <a:stretch>
            <a:fillRect/>
          </a:stretch>
        </p:blipFill>
        <p:spPr>
          <a:xfrm>
            <a:off x="1143000" y="990600"/>
            <a:ext cx="7022855" cy="5410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Argument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 is likely that humans </a:t>
            </a:r>
            <a:r>
              <a:rPr lang="en-US" dirty="0" smtClean="0"/>
              <a:t>develop Earth History Simulation technology at some point in time.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humans do develop such </a:t>
            </a:r>
            <a:r>
              <a:rPr lang="en-US" dirty="0" smtClean="0"/>
              <a:t>technology</a:t>
            </a:r>
            <a:r>
              <a:rPr lang="en-US" dirty="0" smtClean="0"/>
              <a:t>, </a:t>
            </a:r>
            <a:r>
              <a:rPr lang="en-US" dirty="0" smtClean="0"/>
              <a:t>it is likely that they will use the </a:t>
            </a:r>
            <a:r>
              <a:rPr lang="en-US" dirty="0" smtClean="0"/>
              <a:t>Simulators to generate a </a:t>
            </a:r>
            <a:r>
              <a:rPr lang="en-US" dirty="0" smtClean="0"/>
              <a:t>vast number </a:t>
            </a:r>
            <a:r>
              <a:rPr lang="en-US" dirty="0" smtClean="0"/>
              <a:t>of (computer-based) Earthlike mental </a:t>
            </a:r>
            <a:r>
              <a:rPr lang="en-US" dirty="0" smtClean="0"/>
              <a:t>lives.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So, it is likely that humans </a:t>
            </a:r>
            <a:r>
              <a:rPr lang="en-US" dirty="0" smtClean="0"/>
              <a:t>generate a </a:t>
            </a:r>
            <a:r>
              <a:rPr lang="en-US" dirty="0" smtClean="0"/>
              <a:t>vast number of </a:t>
            </a:r>
            <a:r>
              <a:rPr lang="en-US" dirty="0" smtClean="0"/>
              <a:t>computer-based </a:t>
            </a:r>
            <a:r>
              <a:rPr lang="en-US" dirty="0" smtClean="0"/>
              <a:t>Earthlike mental lives at some point in time. </a:t>
            </a:r>
            <a:r>
              <a:rPr lang="en-US" dirty="0" smtClean="0"/>
              <a:t>(from 1, 2)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4950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Argument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It is likely that humans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develop Earth History Simulation technology at some point in time.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humans do develop such </a:t>
            </a:r>
            <a:r>
              <a:rPr lang="en-US" dirty="0" smtClean="0"/>
              <a:t>technology</a:t>
            </a:r>
            <a:r>
              <a:rPr lang="en-US" dirty="0" smtClean="0"/>
              <a:t>, </a:t>
            </a:r>
            <a:r>
              <a:rPr lang="en-US" dirty="0" smtClean="0"/>
              <a:t>it is likely that they will use the </a:t>
            </a:r>
            <a:r>
              <a:rPr lang="en-US" dirty="0" smtClean="0"/>
              <a:t>Simulators to generate a </a:t>
            </a:r>
            <a:r>
              <a:rPr lang="en-US" dirty="0" smtClean="0"/>
              <a:t>vast number </a:t>
            </a:r>
            <a:r>
              <a:rPr lang="en-US" dirty="0" smtClean="0"/>
              <a:t>of (computer-based) Earthlike mental </a:t>
            </a:r>
            <a:r>
              <a:rPr lang="en-US" dirty="0" smtClean="0"/>
              <a:t>lives.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So, it is likely that humans </a:t>
            </a:r>
            <a:r>
              <a:rPr lang="en-US" dirty="0" smtClean="0"/>
              <a:t>generate a </a:t>
            </a:r>
            <a:r>
              <a:rPr lang="en-US" dirty="0" smtClean="0"/>
              <a:t>vast number of </a:t>
            </a:r>
            <a:r>
              <a:rPr lang="en-US" dirty="0" smtClean="0"/>
              <a:t>computer-based </a:t>
            </a:r>
            <a:r>
              <a:rPr lang="en-US" dirty="0" smtClean="0"/>
              <a:t>Earthlike mental lives at some point in time. </a:t>
            </a:r>
            <a:r>
              <a:rPr lang="en-US" dirty="0" smtClean="0"/>
              <a:t>(from 1, 2)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1271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If </a:t>
            </a:r>
            <a:r>
              <a:rPr lang="en-US" sz="2400" i="1" dirty="0"/>
              <a:t>humans do develop such technology, it is likely that they will use the Simulators to generate a vast number of (computer-based) Earthlike mental lives.</a:t>
            </a:r>
            <a:br>
              <a:rPr lang="en-US" sz="24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95618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If </a:t>
            </a:r>
            <a:r>
              <a:rPr lang="en-US" sz="2400" i="1" dirty="0"/>
              <a:t>humans do develop such technology, it is likely that they will use the Simulators to generate a vast number of (computer-based) Earthlike mental lives.</a:t>
            </a:r>
            <a:br>
              <a:rPr lang="en-US" sz="2400" i="1" dirty="0"/>
            </a:b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Virtual history tours ($$$)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Gaming applications ($$$$)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Testing historical hypotheses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9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If </a:t>
            </a:r>
            <a:r>
              <a:rPr lang="en-US" sz="2400" i="1" dirty="0"/>
              <a:t>humans do develop such technology, it is likely that they will use the Simulators to generate a vast number of (computer-based) Earthlike mental lives.</a:t>
            </a:r>
            <a:br>
              <a:rPr lang="en-US" sz="2400" i="1" dirty="0"/>
            </a:b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Virtual history tours ($$$)</a:t>
            </a:r>
          </a:p>
          <a:p>
            <a:r>
              <a:rPr lang="en-US" dirty="0" smtClean="0"/>
              <a:t>Gaming applications ($$$$)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Testing historical hypotheses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7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7" y="295565"/>
            <a:ext cx="685800" cy="685800"/>
          </a:xfrm>
          <a:prstGeom prst="rect">
            <a:avLst/>
          </a:prstGeom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2" y="1670340"/>
            <a:ext cx="68897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9" y="981364"/>
            <a:ext cx="68897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2" y="2343150"/>
            <a:ext cx="6953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2" y="295275"/>
            <a:ext cx="7016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14" y="295275"/>
            <a:ext cx="1390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64" y="301915"/>
            <a:ext cx="1390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14" y="301915"/>
            <a:ext cx="1390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64" y="301915"/>
            <a:ext cx="1390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14" y="301915"/>
            <a:ext cx="1390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7" y="4410075"/>
            <a:ext cx="7016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32" y="4410075"/>
            <a:ext cx="7016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78" y="4410074"/>
            <a:ext cx="14017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41" y="4416715"/>
            <a:ext cx="14017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04" y="4410073"/>
            <a:ext cx="14017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67" y="4410072"/>
            <a:ext cx="14017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51" y="4410071"/>
            <a:ext cx="1401763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706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If </a:t>
            </a:r>
            <a:r>
              <a:rPr lang="en-US" sz="2400" i="1" dirty="0"/>
              <a:t>humans do develop such technology, it is likely that they will use the Simulators to generate a vast number of (computer-based) Earthlike mental lives.</a:t>
            </a:r>
            <a:br>
              <a:rPr lang="en-US" sz="2400" i="1" dirty="0"/>
            </a:b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Virtual history tours ($$$)</a:t>
            </a:r>
          </a:p>
          <a:p>
            <a:r>
              <a:rPr lang="en-US" dirty="0" smtClean="0"/>
              <a:t>Gaming applications ($$$$)</a:t>
            </a:r>
          </a:p>
          <a:p>
            <a:r>
              <a:rPr lang="en-US" dirty="0" smtClean="0"/>
              <a:t>Testing historical hypotheses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9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Argument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It is likely that humans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develop Earth History Simulation technology at some point in time.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If humans do develop such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technology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it is likely that they will use the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Simulators to generate 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vast number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of (computer-based) Earthlike mental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lives.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So, it is likely that humans </a:t>
            </a:r>
            <a:r>
              <a:rPr lang="en-US" dirty="0" smtClean="0"/>
              <a:t>generate a </a:t>
            </a:r>
            <a:r>
              <a:rPr lang="en-US" dirty="0" smtClean="0"/>
              <a:t>vast number of </a:t>
            </a:r>
            <a:r>
              <a:rPr lang="en-US" dirty="0" smtClean="0"/>
              <a:t>computer-based </a:t>
            </a:r>
            <a:r>
              <a:rPr lang="en-US" dirty="0" smtClean="0"/>
              <a:t>Earthlike mental lives at some point in time. </a:t>
            </a:r>
            <a:r>
              <a:rPr lang="en-US" dirty="0" smtClean="0"/>
              <a:t>(from 1, 2)</a:t>
            </a:r>
          </a:p>
          <a:p>
            <a:pPr marL="514350" indent="-51435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1480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mtClean="0"/>
              <a:t>Assuming that mankind at some point develops this kind of technology, the number of computerized or “simulated” mental lives that ever exist </a:t>
            </a:r>
            <a:r>
              <a:rPr lang="en-US" u="sng" smtClean="0"/>
              <a:t>far exceeds</a:t>
            </a:r>
            <a:r>
              <a:rPr lang="en-US" smtClean="0"/>
              <a:t> the number of non-computerized mental lives that ever exist.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52600" y="1524000"/>
            <a:ext cx="5943600" cy="464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71800" y="3048000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60294" y="5451676"/>
            <a:ext cx="474562" cy="484208"/>
          </a:xfrm>
          <a:custGeom>
            <a:avLst/>
            <a:gdLst>
              <a:gd name="connsiteX0" fmla="*/ 474562 w 474562"/>
              <a:gd name="connsiteY0" fmla="*/ 0 h 484208"/>
              <a:gd name="connsiteX1" fmla="*/ 219919 w 474562"/>
              <a:gd name="connsiteY1" fmla="*/ 405114 h 484208"/>
              <a:gd name="connsiteX2" fmla="*/ 0 w 474562"/>
              <a:gd name="connsiteY2" fmla="*/ 474562 h 484208"/>
              <a:gd name="connsiteX3" fmla="*/ 0 w 474562"/>
              <a:gd name="connsiteY3" fmla="*/ 474562 h 48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562" h="484208">
                <a:moveTo>
                  <a:pt x="474562" y="0"/>
                </a:moveTo>
                <a:cubicBezTo>
                  <a:pt x="386787" y="163010"/>
                  <a:pt x="299013" y="326020"/>
                  <a:pt x="219919" y="405114"/>
                </a:cubicBezTo>
                <a:cubicBezTo>
                  <a:pt x="140825" y="484208"/>
                  <a:pt x="0" y="474562"/>
                  <a:pt x="0" y="474562"/>
                </a:cubicBezTo>
                <a:lnTo>
                  <a:pt x="0" y="474562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257800"/>
            <a:ext cx="229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All </a:t>
            </a:r>
            <a:r>
              <a:rPr lang="en-US" sz="2000" dirty="0" smtClean="0"/>
              <a:t>the humanlike </a:t>
            </a:r>
            <a:r>
              <a:rPr lang="en-US" sz="2000" dirty="0" smtClean="0"/>
              <a:t>mental lives that ever exist</a:t>
            </a:r>
            <a:endParaRPr lang="en-US" sz="2000" dirty="0"/>
          </a:p>
        </p:txBody>
      </p:sp>
      <p:sp>
        <p:nvSpPr>
          <p:cNvPr id="11" name="Freeform 10"/>
          <p:cNvSpPr/>
          <p:nvPr/>
        </p:nvSpPr>
        <p:spPr>
          <a:xfrm>
            <a:off x="3125165" y="2891742"/>
            <a:ext cx="929833" cy="275863"/>
          </a:xfrm>
          <a:custGeom>
            <a:avLst/>
            <a:gdLst>
              <a:gd name="connsiteX0" fmla="*/ 0 w 929833"/>
              <a:gd name="connsiteY0" fmla="*/ 221848 h 275863"/>
              <a:gd name="connsiteX1" fmla="*/ 416688 w 929833"/>
              <a:gd name="connsiteY1" fmla="*/ 1929 h 275863"/>
              <a:gd name="connsiteX2" fmla="*/ 497711 w 929833"/>
              <a:gd name="connsiteY2" fmla="*/ 233423 h 275863"/>
              <a:gd name="connsiteX3" fmla="*/ 868101 w 929833"/>
              <a:gd name="connsiteY3" fmla="*/ 256572 h 275863"/>
              <a:gd name="connsiteX4" fmla="*/ 868101 w 929833"/>
              <a:gd name="connsiteY4" fmla="*/ 244997 h 2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833" h="275863">
                <a:moveTo>
                  <a:pt x="0" y="221848"/>
                </a:moveTo>
                <a:cubicBezTo>
                  <a:pt x="166868" y="110924"/>
                  <a:pt x="333736" y="0"/>
                  <a:pt x="416688" y="1929"/>
                </a:cubicBezTo>
                <a:cubicBezTo>
                  <a:pt x="499640" y="3858"/>
                  <a:pt x="422476" y="190983"/>
                  <a:pt x="497711" y="233423"/>
                </a:cubicBezTo>
                <a:cubicBezTo>
                  <a:pt x="572946" y="275863"/>
                  <a:pt x="806369" y="254643"/>
                  <a:pt x="868101" y="256572"/>
                </a:cubicBezTo>
                <a:cubicBezTo>
                  <a:pt x="929833" y="258501"/>
                  <a:pt x="898967" y="251749"/>
                  <a:pt x="868101" y="24499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0" y="2895600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All the </a:t>
            </a:r>
            <a:r>
              <a:rPr lang="en-US" sz="2200" dirty="0" smtClean="0"/>
              <a:t>non-computer-generated humanlike mental </a:t>
            </a:r>
            <a:r>
              <a:rPr lang="en-US" sz="2200" dirty="0" smtClean="0"/>
              <a:t>lives that ever exist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There’s a decent chance that we are living in a computer simulation!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Meet your Maker?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 descr="super-computer-nerd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143000"/>
            <a:ext cx="6705600" cy="50861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 smtClean="0"/>
          </a:p>
          <a:p>
            <a:pPr>
              <a:buNone/>
            </a:pPr>
            <a:endParaRPr lang="en-US"/>
          </a:p>
          <a:p>
            <a:pPr algn="r">
              <a:buNone/>
            </a:pPr>
            <a:r>
              <a:rPr lang="en-US" smtClean="0">
                <a:solidFill>
                  <a:schemeClr val="bg1"/>
                </a:solidFill>
              </a:rPr>
              <a:t>End of lecture.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43" y="1625246"/>
            <a:ext cx="8119331" cy="33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1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6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History Simulator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Claim</a:t>
            </a:r>
            <a:r>
              <a:rPr lang="en-US" dirty="0" smtClean="0"/>
              <a:t>: the Earth History Simulator generates </a:t>
            </a:r>
            <a:r>
              <a:rPr lang="en-US" u="sng" dirty="0" smtClean="0"/>
              <a:t>real</a:t>
            </a:r>
            <a:r>
              <a:rPr lang="en-US" dirty="0" smtClean="0"/>
              <a:t> human experiences (or experiences </a:t>
            </a:r>
            <a:r>
              <a:rPr lang="en-US" dirty="0" err="1" smtClean="0"/>
              <a:t>indistinguish</a:t>
            </a:r>
            <a:r>
              <a:rPr lang="en-US" dirty="0" smtClean="0"/>
              <a:t>-able from those that ordinary human beings actually have).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Objection:</a:t>
            </a:r>
            <a:r>
              <a:rPr lang="en-US" dirty="0" smtClean="0"/>
              <a:t> conscious experience can’t arise from a mere computer!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396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794610" cy="308122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ain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3794610" cy="3081223"/>
          </a:xfrm>
        </p:spPr>
      </p:pic>
      <p:pic>
        <p:nvPicPr>
          <p:cNvPr id="7" name="Content Placeholder 5" descr="brain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71183" y="1828800"/>
            <a:ext cx="2906017" cy="39510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1086</Words>
  <Application>Microsoft Office PowerPoint</Application>
  <PresentationFormat>On-screen Show (4:3)</PresentationFormat>
  <Paragraphs>147</Paragraphs>
  <Slides>46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SIMS</vt:lpstr>
      <vt:lpstr>PowerPoint Presentation</vt:lpstr>
      <vt:lpstr>PowerPoint Presentation</vt:lpstr>
      <vt:lpstr>PowerPoint Presentation</vt:lpstr>
      <vt:lpstr>Earth History Simulator</vt:lpstr>
      <vt:lpstr>Earth History Simulator</vt:lpstr>
      <vt:lpstr>Earth History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Earth History Simulator</vt:lpstr>
      <vt:lpstr>Earth History Simulator</vt:lpstr>
      <vt:lpstr>Earth History Simulator</vt:lpstr>
      <vt:lpstr>PowerPoint Presentation</vt:lpstr>
      <vt:lpstr>PowerPoint Presentation</vt:lpstr>
      <vt:lpstr>Earth History Simulator</vt:lpstr>
      <vt:lpstr>Earth History Simulator</vt:lpstr>
      <vt:lpstr>PowerPoint Presentation</vt:lpstr>
      <vt:lpstr>PowerPoint Presentation</vt:lpstr>
      <vt:lpstr>PowerPoint Presentation</vt:lpstr>
      <vt:lpstr>Simulation Argument</vt:lpstr>
      <vt:lpstr> It is likely that humans develop Earth History Simulation technology at some point in time. </vt:lpstr>
      <vt:lpstr>PowerPoint Presentation</vt:lpstr>
      <vt:lpstr>PowerPoint Presentation</vt:lpstr>
      <vt:lpstr> IBM is currently building a computer that will be capable of 1018 flops: </vt:lpstr>
      <vt:lpstr>IBM is currently building a computer that will be capable of 1018 flops:</vt:lpstr>
      <vt:lpstr> It is likely that humans develop Earth History Simulation technology at some point in time. </vt:lpstr>
      <vt:lpstr> It is likely that humans develop Earth History Simulation technology at some point in time. </vt:lpstr>
      <vt:lpstr>Moore’s Law</vt:lpstr>
      <vt:lpstr>Simulation Argument</vt:lpstr>
      <vt:lpstr>Simulation Argument</vt:lpstr>
      <vt:lpstr> If humans do develop such technology, it is likely that they will use the Simulators to generate a vast number of (computer-based) Earthlike mental lives. </vt:lpstr>
      <vt:lpstr> If humans do develop such technology, it is likely that they will use the Simulators to generate a vast number of (computer-based) Earthlike mental lives. </vt:lpstr>
      <vt:lpstr> If humans do develop such technology, it is likely that they will use the Simulators to generate a vast number of (computer-based) Earthlike mental lives. </vt:lpstr>
      <vt:lpstr> If humans do develop such technology, it is likely that they will use the Simulators to generate a vast number of (computer-based) Earthlike mental lives. </vt:lpstr>
      <vt:lpstr>Simulation Argument</vt:lpstr>
      <vt:lpstr>PowerPoint Presentation</vt:lpstr>
      <vt:lpstr>PowerPoint Presentation</vt:lpstr>
      <vt:lpstr>Conclusion</vt:lpstr>
      <vt:lpstr>Meet your Maker?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Appearance and Reality</dc:title>
  <dc:creator>Michael Walsh Pelczar</dc:creator>
  <cp:lastModifiedBy>Michael Walsh Pelczar</cp:lastModifiedBy>
  <cp:revision>83</cp:revision>
  <dcterms:created xsi:type="dcterms:W3CDTF">2012-04-03T16:18:35Z</dcterms:created>
  <dcterms:modified xsi:type="dcterms:W3CDTF">2014-10-31T08:07:37Z</dcterms:modified>
</cp:coreProperties>
</file>